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0" r:id="rId1"/>
  </p:sldMasterIdLst>
  <p:notesMasterIdLst>
    <p:notesMasterId r:id="rId22"/>
  </p:notesMasterIdLst>
  <p:handoutMasterIdLst>
    <p:handoutMasterId r:id="rId23"/>
  </p:handoutMasterIdLst>
  <p:sldIdLst>
    <p:sldId id="256" r:id="rId2"/>
    <p:sldId id="328" r:id="rId3"/>
    <p:sldId id="320" r:id="rId4"/>
    <p:sldId id="310" r:id="rId5"/>
    <p:sldId id="327" r:id="rId6"/>
    <p:sldId id="323" r:id="rId7"/>
    <p:sldId id="265" r:id="rId8"/>
    <p:sldId id="264" r:id="rId9"/>
    <p:sldId id="268" r:id="rId10"/>
    <p:sldId id="319" r:id="rId11"/>
    <p:sldId id="270" r:id="rId12"/>
    <p:sldId id="267" r:id="rId13"/>
    <p:sldId id="273" r:id="rId14"/>
    <p:sldId id="278" r:id="rId15"/>
    <p:sldId id="332" r:id="rId16"/>
    <p:sldId id="296" r:id="rId17"/>
    <p:sldId id="300" r:id="rId18"/>
    <p:sldId id="330" r:id="rId19"/>
    <p:sldId id="305" r:id="rId20"/>
    <p:sldId id="313" r:id="rId21"/>
  </p:sldIdLst>
  <p:sldSz cx="12192000" cy="6858000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ummary Section" id="{959243D0-F092-40C8-8D8C-E55B7F682848}">
          <p14:sldIdLst/>
        </p14:section>
        <p14:section name="How to use naloxone" id="{7C3717E8-AE17-4A6F-8F63-DABB228850E9}">
          <p14:sldIdLst>
            <p14:sldId id="256"/>
            <p14:sldId id="328"/>
            <p14:sldId id="320"/>
            <p14:sldId id="310"/>
            <p14:sldId id="327"/>
            <p14:sldId id="323"/>
            <p14:sldId id="265"/>
            <p14:sldId id="264"/>
            <p14:sldId id="268"/>
            <p14:sldId id="319"/>
            <p14:sldId id="270"/>
            <p14:sldId id="267"/>
            <p14:sldId id="273"/>
            <p14:sldId id="278"/>
            <p14:sldId id="332"/>
          </p14:sldIdLst>
        </p14:section>
        <p14:section name="IM ADMINISTRATION" id="{C30CBCC3-46DB-4199-BA4A-E619A7C2739D}">
          <p14:sldIdLst>
            <p14:sldId id="296"/>
            <p14:sldId id="300"/>
            <p14:sldId id="330"/>
            <p14:sldId id="305"/>
            <p14:sldId id="3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MPylkas" initials="AMPylkas" lastIdx="11" clrIdx="0"/>
  <p:cmAuthor id="1" name="Sean O'Donnell" initials="SO" lastIdx="9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0670"/>
    <a:srgbClr val="008A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6" autoAdjust="0"/>
    <p:restoredTop sz="84722" autoAdjust="0"/>
  </p:normalViewPr>
  <p:slideViewPr>
    <p:cSldViewPr snapToGrid="0">
      <p:cViewPr varScale="1">
        <p:scale>
          <a:sx n="97" d="100"/>
          <a:sy n="97" d="100"/>
        </p:scale>
        <p:origin x="111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2016" cy="466088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243" y="1"/>
            <a:ext cx="2982016" cy="466088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AE9FE8D1-89F2-48C3-8395-5E623F5F9322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312"/>
            <a:ext cx="2982016" cy="466088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243" y="8830312"/>
            <a:ext cx="2982016" cy="466088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98B01082-CF93-493F-A16A-0658B31A9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224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2119" cy="466435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3" y="1"/>
            <a:ext cx="2982119" cy="466435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1A0DD9BE-33B0-4807-A861-E497E672C4B0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3713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7" rIns="93175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3"/>
            <a:ext cx="5505450" cy="3660457"/>
          </a:xfrm>
          <a:prstGeom prst="rect">
            <a:avLst/>
          </a:prstGeom>
        </p:spPr>
        <p:txBody>
          <a:bodyPr vert="horz" lIns="93175" tIns="46587" rIns="93175" bIns="4658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2982119" cy="466434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3" y="8829968"/>
            <a:ext cx="2982119" cy="466434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F7723A13-66C1-4922-9681-CD62EEDFA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048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44">
              <a:defRPr/>
            </a:pPr>
            <a:r>
              <a:rPr lang="en-US" dirty="0"/>
              <a:t>The naloxone takes the place of the opioid in the brain to prevent the effect of the opioid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23A13-66C1-4922-9681-CD62EEDFA3C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944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23A13-66C1-4922-9681-CD62EEDFA3C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296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are only training on</a:t>
            </a:r>
            <a:r>
              <a:rPr lang="en-US" baseline="0" dirty="0"/>
              <a:t> the nasal spray as that’s what we have available to us, but note that there are other types of naloxone.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23A13-66C1-4922-9681-CD62EEDFA3C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8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E75B-0A9D-4D97-AC00-869058D93E24}" type="datetime1">
              <a:rPr lang="en-US" smtClean="0"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Current as of 1/11/2017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337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620C-C0D3-40E3-894C-0BF17F1CB981}" type="datetime1">
              <a:rPr lang="en-US" smtClean="0"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Current as of 1/11/2017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152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55FC-FB18-4D08-A8C3-B357B9808B28}" type="datetime1">
              <a:rPr lang="en-US" smtClean="0"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Current as of 1/11/2017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653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591AE-EE65-40EE-937A-9E1CE8F58991}" type="datetime1">
              <a:rPr lang="en-US" smtClean="0"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Current as of 1/11/2017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149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A17A4-CC30-4355-9E6C-6057A371ADDE}" type="datetime1">
              <a:rPr lang="en-US" smtClean="0"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Current as of 1/11/2017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7058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D78FF-89D4-4DD6-8C1F-F2F8F87AF5CB}" type="datetime1">
              <a:rPr lang="en-US" smtClean="0"/>
              <a:t>4/25/2019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Current as of 1/11/2017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060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FB4A-652C-4931-9B03-49FC8B0B1336}" type="datetime1">
              <a:rPr lang="en-US" smtClean="0"/>
              <a:t>4/25/2019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Current as of 1/11/2017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316467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BB29E-CEBB-4D41-8CFB-F039227EB80A}" type="datetime1">
              <a:rPr lang="en-US" smtClean="0"/>
              <a:t>4/25/2019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Current as of 1/11/2017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352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1014-84E6-4DE5-BC8B-6A041FF6FF1F}" type="datetime1">
              <a:rPr lang="en-US" smtClean="0"/>
              <a:t>4/25/2019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Current as of 1/11/2017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0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A3BDBA2-7FBD-474B-9869-677C171AFFC6}" type="datetime1">
              <a:rPr lang="en-US" smtClean="0"/>
              <a:t>4/25/2019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Current as of 1/11/2017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466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4A32-06AC-4F1A-B926-2D327708EA88}" type="datetime1">
              <a:rPr lang="en-US" smtClean="0"/>
              <a:t>4/25/2019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Current as of 1/11/2017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398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96FFB4A-652C-4931-9B03-49FC8B0B1336}" type="datetime1">
              <a:rPr lang="en-US" smtClean="0"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Current as of 1/11/2017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03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Arial Narrow" panose="020B0606020202030204" pitchFamily="34" charset="0"/>
              </a:rPr>
              <a:t>HOW TO USE NALOXONE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4375881"/>
            <a:ext cx="10058400" cy="1143000"/>
          </a:xfrm>
        </p:spPr>
        <p:txBody>
          <a:bodyPr>
            <a:normAutofit/>
          </a:bodyPr>
          <a:lstStyle/>
          <a:p>
            <a:r>
              <a:rPr lang="en-US" sz="2500" dirty="0">
                <a:solidFill>
                  <a:srgbClr val="008AF2"/>
                </a:solidFill>
              </a:rPr>
              <a:t>Training for Community members</a:t>
            </a:r>
          </a:p>
        </p:txBody>
      </p:sp>
      <p:pic>
        <p:nvPicPr>
          <p:cNvPr id="1026" name="Picture 2" descr="C:\Users\wanda.kratochvil.WALSH.000\AppData\Local\Microsoft\Windows\Temporary Internet Files\Content.IE5\OONTA96T\PHLogo2ColorJPEG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473" y="223780"/>
            <a:ext cx="3002972" cy="305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952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882" y="101994"/>
            <a:ext cx="8691157" cy="613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966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 Narrow" panose="020B0606020202030204" pitchFamily="34" charset="0"/>
              </a:rPr>
              <a:t>What Does an Overdose Look Like?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29580"/>
            <a:ext cx="11029615" cy="3801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Arial Narrow" panose="020B0606020202030204" pitchFamily="34" charset="0"/>
              </a:rPr>
              <a:t>When you find someone who you think has overdosed, look for the signs: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>
                <a:latin typeface="Arial Narrow" panose="020B0606020202030204" pitchFamily="34" charset="0"/>
              </a:rPr>
              <a:t>Slow or shallow breathing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>
                <a:latin typeface="Arial Narrow" panose="020B0606020202030204" pitchFamily="34" charset="0"/>
              </a:rPr>
              <a:t>Gasping for air when sleeping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>
                <a:latin typeface="Arial Narrow" panose="020B0606020202030204" pitchFamily="34" charset="0"/>
              </a:rPr>
              <a:t>Pale or bluish skin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>
                <a:latin typeface="Arial Narrow" panose="020B0606020202030204" pitchFamily="34" charset="0"/>
              </a:rPr>
              <a:t>Slow heartbeat, low blood pressure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>
                <a:latin typeface="Arial Narrow" panose="020B0606020202030204" pitchFamily="34" charset="0"/>
              </a:rPr>
              <a:t>Won’t wake up or respond (sternal rub)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>
                <a:latin typeface="Arial Narrow" panose="020B0606020202030204" pitchFamily="34" charset="0"/>
              </a:rPr>
              <a:t>Small pupils</a:t>
            </a:r>
          </a:p>
          <a:p>
            <a:endParaRPr lang="en-US" dirty="0"/>
          </a:p>
        </p:txBody>
      </p:sp>
      <p:sp>
        <p:nvSpPr>
          <p:cNvPr id="5" name="Arrow: Striped Right 4"/>
          <p:cNvSpPr/>
          <p:nvPr/>
        </p:nvSpPr>
        <p:spPr>
          <a:xfrm>
            <a:off x="6267797" y="2694797"/>
            <a:ext cx="2125980" cy="208026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93777" y="3321575"/>
            <a:ext cx="3404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2060"/>
                </a:solidFill>
                <a:latin typeface="Arial Narrow" panose="020B0606020202030204" pitchFamily="34" charset="0"/>
              </a:rPr>
              <a:t>Call 911! </a:t>
            </a:r>
          </a:p>
        </p:txBody>
      </p:sp>
    </p:spTree>
    <p:extLst>
      <p:ext uri="{BB962C8B-B14F-4D97-AF65-F5344CB8AC3E}">
        <p14:creationId xmlns:p14="http://schemas.microsoft.com/office/powerpoint/2010/main" val="3686091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 Narrow" panose="020B0606020202030204" pitchFamily="34" charset="0"/>
              </a:rPr>
              <a:t>Types of Administration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63440"/>
            <a:ext cx="10150823" cy="367830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rial Narrow" panose="020B0606020202030204" pitchFamily="34" charset="0"/>
              </a:rPr>
              <a:t> Naloxone can be administered various ways: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latin typeface="Arial Narrow" panose="020B0606020202030204" pitchFamily="34" charset="0"/>
              </a:rPr>
              <a:t>IV when under the care of medical providers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C00000"/>
                </a:solidFill>
                <a:latin typeface="Arial Narrow" panose="020B0606020202030204" pitchFamily="34" charset="0"/>
              </a:rPr>
              <a:t>Nasal spray-which is what the schools will have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latin typeface="Arial Narrow" panose="020B0606020202030204" pitchFamily="34" charset="0"/>
              </a:rPr>
              <a:t>Auto-injector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latin typeface="Arial Narrow" panose="020B0606020202030204" pitchFamily="34" charset="0"/>
              </a:rPr>
              <a:t>Intramuscular</a:t>
            </a:r>
          </a:p>
        </p:txBody>
      </p:sp>
    </p:spTree>
    <p:extLst>
      <p:ext uri="{BB962C8B-B14F-4D97-AF65-F5344CB8AC3E}">
        <p14:creationId xmlns:p14="http://schemas.microsoft.com/office/powerpoint/2010/main" val="2808977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 Narrow" panose="020B0606020202030204" pitchFamily="34" charset="0"/>
              </a:rPr>
              <a:t>PRIOR TO NALOXONE  Administration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sz="2400" dirty="0">
                <a:latin typeface="Arial Narrow" panose="020B0606020202030204" pitchFamily="34" charset="0"/>
              </a:rPr>
              <a:t> Assess scene – make sure you are safe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400" dirty="0">
                <a:latin typeface="Arial Narrow" panose="020B0606020202030204" pitchFamily="34" charset="0"/>
              </a:rPr>
              <a:t> Attempt to wake the person by yelling or shaking them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400" dirty="0">
                <a:latin typeface="Arial Narrow" panose="020B0606020202030204" pitchFamily="34" charset="0"/>
              </a:rPr>
              <a:t> Call 911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400" dirty="0">
                <a:latin typeface="Arial Narrow" panose="020B0606020202030204" pitchFamily="34" charset="0"/>
              </a:rPr>
              <a:t> Put on </a:t>
            </a:r>
            <a:r>
              <a:rPr lang="en-US" sz="2400" b="1" dirty="0">
                <a:latin typeface="Arial Narrow" panose="020B0606020202030204" pitchFamily="34" charset="0"/>
              </a:rPr>
              <a:t>gloves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400" dirty="0">
                <a:latin typeface="Arial Narrow" panose="020B0606020202030204" pitchFamily="34" charset="0"/>
              </a:rPr>
              <a:t> Provide 2 rescue breaths using </a:t>
            </a:r>
            <a:r>
              <a:rPr lang="en-US" sz="2400" b="1" dirty="0">
                <a:latin typeface="Arial Narrow" panose="020B0606020202030204" pitchFamily="34" charset="0"/>
              </a:rPr>
              <a:t>mask or rescue breathing aid</a:t>
            </a:r>
            <a:r>
              <a:rPr lang="en-US" sz="2400" dirty="0">
                <a:latin typeface="Arial Narrow" panose="020B0606020202030204" pitchFamily="34" charset="0"/>
              </a:rPr>
              <a:t> as you don’t know how long they have been laying there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971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 Narrow" panose="020B0606020202030204" pitchFamily="34" charset="0"/>
              </a:rPr>
              <a:t>Rescue Breaths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rial Narrow" panose="020B0606020202030204" pitchFamily="34" charset="0"/>
              </a:rPr>
              <a:t> One hand on chin, tilt head back, pinch nose closed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rial Narrow" panose="020B0606020202030204" pitchFamily="34" charset="0"/>
              </a:rPr>
              <a:t> Make seal over mouth, breathe into mouth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rial Narrow" panose="020B0606020202030204" pitchFamily="34" charset="0"/>
              </a:rPr>
              <a:t> 1 breath every 5 seconds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rial Narrow" panose="020B0606020202030204" pitchFamily="34" charset="0"/>
              </a:rPr>
              <a:t> Chest should rise, not stomach (if stomach rises, readjust)</a:t>
            </a:r>
          </a:p>
          <a:p>
            <a:endParaRPr lang="en-US" dirty="0"/>
          </a:p>
        </p:txBody>
      </p:sp>
      <p:pic>
        <p:nvPicPr>
          <p:cNvPr id="6" name="Content Placeholder 5" descr="cpr-mouth-to-mouth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794" b="6489"/>
          <a:stretch/>
        </p:blipFill>
        <p:spPr>
          <a:xfrm>
            <a:off x="8014802" y="1845734"/>
            <a:ext cx="3365558" cy="281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064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873" y="0"/>
            <a:ext cx="9029701" cy="61787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956" y="4864423"/>
            <a:ext cx="1132158" cy="111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373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 Narrow" panose="020B0606020202030204" pitchFamily="34" charset="0"/>
              </a:rPr>
              <a:t>Narcan</a:t>
            </a:r>
            <a:r>
              <a:rPr lang="en-US" dirty="0">
                <a:latin typeface="Arial Narrow" panose="020B0606020202030204" pitchFamily="34" charset="0"/>
              </a:rPr>
              <a:t>® Nasal Product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latin typeface="Arial Narrow" panose="020B0606020202030204" pitchFamily="34" charset="0"/>
              </a:rPr>
              <a:t>Narcan</a:t>
            </a:r>
            <a:r>
              <a:rPr lang="en-US" sz="2400" dirty="0">
                <a:latin typeface="Arial Narrow" panose="020B0606020202030204" pitchFamily="34" charset="0"/>
              </a:rPr>
              <a:t>®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1193291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92206"/>
            <a:ext cx="10058400" cy="1450757"/>
          </a:xfrm>
        </p:spPr>
        <p:txBody>
          <a:bodyPr>
            <a:normAutofit/>
          </a:bodyPr>
          <a:lstStyle/>
          <a:p>
            <a:r>
              <a:rPr lang="en-US" sz="3500" dirty="0">
                <a:latin typeface="Arial Narrow" panose="020B0606020202030204" pitchFamily="34" charset="0"/>
              </a:rPr>
              <a:t>Administer </a:t>
            </a:r>
            <a:r>
              <a:rPr lang="en-US" sz="3500" dirty="0" err="1">
                <a:latin typeface="Arial Narrow" panose="020B0606020202030204" pitchFamily="34" charset="0"/>
              </a:rPr>
              <a:t>Narcan</a:t>
            </a:r>
            <a:r>
              <a:rPr lang="en-US" sz="3500" dirty="0">
                <a:latin typeface="Arial Narrow" panose="020B0606020202030204" pitchFamily="34" charset="0"/>
              </a:rPr>
              <a:t>®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0123" y="1848908"/>
            <a:ext cx="5252917" cy="4673317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100" dirty="0">
                <a:latin typeface="Arial Narrow" panose="020B0606020202030204" pitchFamily="34" charset="0"/>
              </a:rPr>
              <a:t> Lay person on their back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100" dirty="0">
                <a:latin typeface="Arial Narrow" panose="020B0606020202030204" pitchFamily="34" charset="0"/>
              </a:rPr>
              <a:t> Remove from box. Peel back tab with circle to open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100" dirty="0">
                <a:latin typeface="Arial Narrow" panose="020B0606020202030204" pitchFamily="34" charset="0"/>
              </a:rPr>
              <a:t> Hold with your thumb on bottom of plunger and your first and middle fingers on either side of the nozzle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100" dirty="0">
                <a:latin typeface="Arial Narrow" panose="020B0606020202030204" pitchFamily="34" charset="0"/>
              </a:rPr>
              <a:t> Tilt person’s head back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100" dirty="0">
                <a:latin typeface="Arial Narrow" panose="020B0606020202030204" pitchFamily="34" charset="0"/>
              </a:rPr>
              <a:t> Insert tip of nozzle into </a:t>
            </a:r>
            <a:r>
              <a:rPr lang="en-US" sz="2100" b="1" dirty="0">
                <a:latin typeface="Arial Narrow" panose="020B0606020202030204" pitchFamily="34" charset="0"/>
              </a:rPr>
              <a:t>one nostril</a:t>
            </a:r>
            <a:r>
              <a:rPr lang="en-US" sz="2100" dirty="0">
                <a:latin typeface="Arial Narrow" panose="020B0606020202030204" pitchFamily="34" charset="0"/>
              </a:rPr>
              <a:t> until your fingers on either side of nozzle are against bottom of person’s nose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100" dirty="0">
                <a:latin typeface="Arial Narrow" panose="020B0606020202030204" pitchFamily="34" charset="0"/>
              </a:rPr>
              <a:t> Press plunger firmly to give dose and remove from nostril after giving dose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100" dirty="0">
                <a:latin typeface="Arial Narrow" panose="020B0606020202030204" pitchFamily="34" charset="0"/>
              </a:rPr>
              <a:t> Administer another dose in same fashion if there is little or no response after 2 minutes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100" dirty="0">
                <a:latin typeface="Arial Narrow" panose="020B0606020202030204" pitchFamily="34" charset="0"/>
              </a:rPr>
              <a:t> Continue rescue breathing every 5 seconds between doses </a:t>
            </a:r>
          </a:p>
          <a:p>
            <a:endParaRPr lang="en-US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458" y="4058871"/>
            <a:ext cx="2122532" cy="12931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53"/>
          <a:stretch/>
        </p:blipFill>
        <p:spPr>
          <a:xfrm>
            <a:off x="7087137" y="1829837"/>
            <a:ext cx="1874657" cy="17417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419" y="1829837"/>
            <a:ext cx="1205942" cy="18091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2408" y="4005084"/>
            <a:ext cx="2208241" cy="134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1042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147" y="0"/>
            <a:ext cx="8956617" cy="62137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942" y="4652540"/>
            <a:ext cx="1187076" cy="126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2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 Narrow" panose="020B0606020202030204" pitchFamily="34" charset="0"/>
              </a:rPr>
              <a:t>Medication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09" y="1942098"/>
            <a:ext cx="7650978" cy="367830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rial Narrow" panose="020B0606020202030204" pitchFamily="34" charset="0"/>
              </a:rPr>
              <a:t> Naloxone should be kept at room temperature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latin typeface="Arial Narrow" panose="020B0606020202030204" pitchFamily="34" charset="0"/>
              </a:rPr>
              <a:t>Do not let it freeze or overheat in your car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rial Narrow" panose="020B0606020202030204" pitchFamily="34" charset="0"/>
              </a:rPr>
              <a:t> It should be protected from light (store in box it came in)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rial Narrow" panose="020B0606020202030204" pitchFamily="34" charset="0"/>
              </a:rPr>
              <a:t> The Naloxone shelf life is about 2 years </a:t>
            </a:r>
          </a:p>
          <a:p>
            <a:pPr marL="201168" lvl="1" indent="0">
              <a:buNone/>
            </a:pPr>
            <a:endParaRPr lang="en-US" sz="2200" dirty="0">
              <a:latin typeface="Arial Narrow" panose="020B0606020202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377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 Narrow" panose="020B0606020202030204" pitchFamily="34" charset="0"/>
              </a:rPr>
              <a:t>Why are People Dying from Opioids?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50926" indent="-514350">
              <a:buFont typeface="+mj-lt"/>
              <a:buAutoNum type="arabicPeriod"/>
            </a:pPr>
            <a:r>
              <a:rPr lang="en-US" sz="2800" dirty="0">
                <a:latin typeface="Arial Narrow" panose="020B0606020202030204" pitchFamily="34" charset="0"/>
              </a:rPr>
              <a:t>Too much heroin or any opioid causes people to become very sleepy</a:t>
            </a:r>
          </a:p>
          <a:p>
            <a:pPr marL="550926" indent="-514350">
              <a:buFont typeface="+mj-lt"/>
              <a:buAutoNum type="arabicPeriod"/>
            </a:pPr>
            <a:r>
              <a:rPr lang="en-US" sz="2800" dirty="0">
                <a:latin typeface="Arial Narrow" panose="020B0606020202030204" pitchFamily="34" charset="0"/>
              </a:rPr>
              <a:t>Their breathing becomes slower and more shallow</a:t>
            </a:r>
          </a:p>
          <a:p>
            <a:pPr marL="550926" indent="-514350">
              <a:buFont typeface="+mj-lt"/>
              <a:buAutoNum type="arabicPeriod"/>
            </a:pPr>
            <a:r>
              <a:rPr lang="en-US" sz="2800" dirty="0">
                <a:latin typeface="Arial Narrow" panose="020B0606020202030204" pitchFamily="34" charset="0"/>
              </a:rPr>
              <a:t>Leads to low oxygen levels which causes damage to the heart and brain</a:t>
            </a:r>
          </a:p>
          <a:p>
            <a:pPr marL="550926" indent="-514350">
              <a:buFont typeface="+mj-lt"/>
              <a:buAutoNum type="arabicPeriod"/>
            </a:pPr>
            <a:r>
              <a:rPr lang="en-US" sz="2800" dirty="0">
                <a:latin typeface="Arial Narrow" panose="020B0606020202030204" pitchFamily="34" charset="0"/>
              </a:rPr>
              <a:t>Eventually, the heart slows down and stops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6243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6777" y="257106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Arial Narrow" panose="020B0606020202030204" pitchFamily="34" charset="0"/>
              </a:rPr>
              <a:t>Naloxone Administration Trainings available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740" y="2940387"/>
            <a:ext cx="11753480" cy="3057185"/>
          </a:xfrm>
        </p:spPr>
        <p:txBody>
          <a:bodyPr numCol="2">
            <a:norm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rgbClr val="4590B8"/>
              </a:buClr>
              <a:buNone/>
            </a:pPr>
            <a:endParaRPr lang="en-US" sz="2400" dirty="0">
              <a:solidFill>
                <a:srgbClr val="3D3D3D"/>
              </a:solidFill>
              <a:latin typeface="Arial Narrow" panose="020B0606020202030204" pitchFamily="34" charset="0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rgbClr val="4590B8"/>
              </a:buClr>
              <a:buNone/>
            </a:pPr>
            <a:endParaRPr lang="en-US" sz="2400" dirty="0">
              <a:solidFill>
                <a:srgbClr val="3D3D3D"/>
              </a:solidFill>
              <a:latin typeface="Arial Narrow" panose="020B0606020202030204" pitchFamily="34" charset="0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rgbClr val="4590B8"/>
              </a:buClr>
              <a:buNone/>
            </a:pPr>
            <a:endParaRPr lang="en-US" sz="2400" dirty="0">
              <a:solidFill>
                <a:srgbClr val="3D3D3D"/>
              </a:solidFill>
              <a:latin typeface="Arial Narrow" panose="020B0606020202030204" pitchFamily="34" charset="0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rgbClr val="4590B8"/>
              </a:buClr>
              <a:buNone/>
            </a:pPr>
            <a:r>
              <a:rPr lang="en-US" sz="2400" dirty="0">
                <a:solidFill>
                  <a:srgbClr val="3D3D3D"/>
                </a:solidFill>
                <a:latin typeface="Arial Narrow" panose="020B0606020202030204" pitchFamily="34" charset="0"/>
              </a:rPr>
              <a:t>Wanda Kratochvil, RN</a:t>
            </a: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rgbClr val="4590B8"/>
              </a:buClr>
              <a:buNone/>
            </a:pPr>
            <a:r>
              <a:rPr lang="en-US" sz="2400" dirty="0">
                <a:solidFill>
                  <a:srgbClr val="3D3D3D"/>
                </a:solidFill>
                <a:latin typeface="Arial Narrow" panose="020B0606020202030204" pitchFamily="34" charset="0"/>
              </a:rPr>
              <a:t>701-352-5139</a:t>
            </a: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rgbClr val="4590B8"/>
              </a:buClr>
              <a:buNone/>
            </a:pPr>
            <a:r>
              <a:rPr lang="en-US" sz="2400" dirty="0">
                <a:solidFill>
                  <a:srgbClr val="3D3D3D"/>
                </a:solidFill>
                <a:latin typeface="Arial Narrow" panose="020B0606020202030204" pitchFamily="34" charset="0"/>
              </a:rPr>
              <a:t>wkratoch@nd.gov</a:t>
            </a:r>
          </a:p>
          <a:p>
            <a:pPr marL="0" lvl="0" indent="0" algn="ctr">
              <a:buClr>
                <a:srgbClr val="4590B8"/>
              </a:buClr>
              <a:buNone/>
            </a:pPr>
            <a:endParaRPr lang="en-US" sz="2400" dirty="0">
              <a:solidFill>
                <a:srgbClr val="3D3D3D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95868" y="2201723"/>
            <a:ext cx="82685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3D3D3D"/>
                </a:solidFill>
                <a:latin typeface="Arial Narrow" panose="020B0606020202030204" pitchFamily="34" charset="0"/>
              </a:rPr>
              <a:t>To schedule a Naloxone Administration Training for your group, contact</a:t>
            </a:r>
            <a:r>
              <a:rPr lang="en-US" dirty="0">
                <a:solidFill>
                  <a:srgbClr val="3D3D3D"/>
                </a:solidFill>
                <a:latin typeface="Arial Narrow" panose="020B0606020202030204" pitchFamily="34" charset="0"/>
              </a:rPr>
              <a:t>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677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397" y="80200"/>
            <a:ext cx="8905009" cy="610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19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latin typeface="Arial Narrow" panose="020B0606020202030204" pitchFamily="34" charset="0"/>
              </a:rPr>
              <a:t>North Dakota Law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179" y="1921985"/>
            <a:ext cx="10052501" cy="4095357"/>
          </a:xfrm>
        </p:spPr>
        <p:txBody>
          <a:bodyPr>
            <a:normAutofit/>
          </a:bodyPr>
          <a:lstStyle/>
          <a:p>
            <a:pPr marR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7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The Good Samaritan Law was passed to encourage friends, family members, and bystanders to call 911 in the event of an overdose.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lvl="3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In order to be immune from prosecution, you need to:</a:t>
            </a:r>
          </a:p>
          <a:p>
            <a:pPr lvl="5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Seek emergency help - Call 911</a:t>
            </a:r>
          </a:p>
          <a:p>
            <a:pPr lvl="5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Remain onsite until assistance arrives</a:t>
            </a:r>
          </a:p>
          <a:p>
            <a:pPr lvl="5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Cooperate with responding personnel giving emergency medical treatment</a:t>
            </a:r>
          </a:p>
          <a:p>
            <a:pPr marL="871400" lvl="5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The Law provides protection from prosecution for the individual experiencing a drug-related overdose and those seeking the emergency medical assistance.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	North Dakota Century Code 19-03.1-23.4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450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 Narrow" panose="020B0606020202030204" pitchFamily="34" charset="0"/>
              </a:rPr>
              <a:t>North Dakota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989" y="2017512"/>
            <a:ext cx="9736981" cy="235873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According to ND Law, any individual (family, friends, community member) is protected from civil or criminal liability for giving naloxone for a suspected opioid overdose.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North Dakota Century Code 23-01-42 </a:t>
            </a:r>
          </a:p>
        </p:txBody>
      </p:sp>
    </p:spTree>
    <p:extLst>
      <p:ext uri="{BB962C8B-B14F-4D97-AF65-F5344CB8AC3E}">
        <p14:creationId xmlns:p14="http://schemas.microsoft.com/office/powerpoint/2010/main" val="3504696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 Narrow" panose="020B0606020202030204" pitchFamily="34" charset="0"/>
              </a:rPr>
              <a:t>Naloxone Availability In Walsh County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6546" y="1863440"/>
            <a:ext cx="10391609" cy="467590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 Walsh County Sheriff Office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 Grafton Police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 Valley Ambulance-Grafton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 Park River Ambulance-Park River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 Quick Response Units (in process)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 Some Walsh County Schools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lvl="1"/>
            <a:endParaRPr lang="en-US" sz="2000" dirty="0">
              <a:latin typeface="Arial Narrow" panose="020B0606020202030204" pitchFamily="34" charset="0"/>
            </a:endParaRPr>
          </a:p>
          <a:p>
            <a:pPr marL="324000" lvl="1" indent="0">
              <a:buNone/>
            </a:pPr>
            <a:endParaRPr lang="en-US" sz="2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776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785" y="462116"/>
            <a:ext cx="3420536" cy="125384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 Narrow" panose="020B0606020202030204" pitchFamily="34" charset="0"/>
              </a:rPr>
              <a:t>Naloxone is effective when…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8443" y="1963382"/>
            <a:ext cx="4562308" cy="43574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200" dirty="0">
                <a:latin typeface="Arial Narrow" panose="020B0606020202030204" pitchFamily="34" charset="0"/>
              </a:rPr>
              <a:t>The overdose is due to usage of: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>
                <a:latin typeface="Arial Narrow" panose="020B0606020202030204" pitchFamily="34" charset="0"/>
              </a:rPr>
              <a:t> Heroin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>
                <a:latin typeface="Arial Narrow" panose="020B0606020202030204" pitchFamily="34" charset="0"/>
              </a:rPr>
              <a:t> Morphine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>
                <a:latin typeface="Arial Narrow" panose="020B0606020202030204" pitchFamily="34" charset="0"/>
              </a:rPr>
              <a:t> Hydromorphone (</a:t>
            </a:r>
            <a:r>
              <a:rPr lang="en-US" sz="2200" dirty="0" err="1">
                <a:latin typeface="Arial Narrow" panose="020B0606020202030204" pitchFamily="34" charset="0"/>
              </a:rPr>
              <a:t>Dilaudid</a:t>
            </a:r>
            <a:r>
              <a:rPr lang="en-US" sz="2200" dirty="0">
                <a:latin typeface="Arial Narrow" panose="020B060602020203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>
                <a:latin typeface="Arial Narrow" panose="020B0606020202030204" pitchFamily="34" charset="0"/>
              </a:rPr>
              <a:t> Oxycodone (Oxycontin, Percocet)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>
                <a:latin typeface="Arial Narrow" panose="020B0606020202030204" pitchFamily="34" charset="0"/>
              </a:rPr>
              <a:t> Hydrocodone( Norco, Vicodin)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>
                <a:latin typeface="Arial Narrow" panose="020B0606020202030204" pitchFamily="34" charset="0"/>
              </a:rPr>
              <a:t> Fentanyl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>
                <a:latin typeface="Arial Narrow" panose="020B0606020202030204" pitchFamily="34" charset="0"/>
              </a:rPr>
              <a:t> Buprenorphine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>
                <a:latin typeface="Arial Narrow" panose="020B0606020202030204" pitchFamily="34" charset="0"/>
              </a:rPr>
              <a:t> Codeine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>
                <a:latin typeface="Arial Narrow" panose="020B0606020202030204" pitchFamily="34" charset="0"/>
              </a:rPr>
              <a:t> Methadone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0" y="1848182"/>
            <a:ext cx="5808519" cy="4387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latin typeface="Arial Narrow" panose="020B0606020202030204" pitchFamily="34" charset="0"/>
              </a:rPr>
              <a:t>Although you may not know what the overdose is from, it may be beneficial to administer naloxone. If opioids have been taken with a combination of other drugs the naloxone will negate the opioid effects and could save a life</a:t>
            </a: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0" y="702156"/>
            <a:ext cx="3588327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700" dirty="0">
                <a:latin typeface="Arial Narrow" panose="020B0606020202030204" pitchFamily="34" charset="0"/>
              </a:rPr>
              <a:t>Naloxone will have no effect when…</a:t>
            </a:r>
          </a:p>
        </p:txBody>
      </p:sp>
    </p:spTree>
    <p:extLst>
      <p:ext uri="{BB962C8B-B14F-4D97-AF65-F5344CB8AC3E}">
        <p14:creationId xmlns:p14="http://schemas.microsoft.com/office/powerpoint/2010/main" val="1313933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 descr="how-naloxone-wor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55" r="-10655"/>
          <a:stretch>
            <a:fillRect/>
          </a:stretch>
        </p:blipFill>
        <p:spPr>
          <a:xfrm>
            <a:off x="1410278" y="246913"/>
            <a:ext cx="9458775" cy="573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950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 Narrow" panose="020B0606020202030204" pitchFamily="34" charset="0"/>
              </a:rPr>
              <a:t>How Will The Victim React?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12376"/>
            <a:ext cx="10058400" cy="4569541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Arial Narrow" panose="020B0606020202030204" pitchFamily="34" charset="0"/>
              </a:rPr>
              <a:t>When naloxone is used, the person will likely develop symptoms like vomiting, sweating and shortness of breath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latin typeface="Arial Narrow" panose="020B0606020202030204" pitchFamily="34" charset="0"/>
              </a:rPr>
              <a:t>These are essentially symptoms of withdrawal from the opioid and not unexpected</a:t>
            </a:r>
          </a:p>
          <a:p>
            <a:r>
              <a:rPr lang="en-US" sz="2400" dirty="0">
                <a:latin typeface="Arial Narrow" panose="020B0606020202030204" pitchFamily="34" charset="0"/>
              </a:rPr>
              <a:t>A person can have different behaviors and emotions upon waking up from an opioid overdose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latin typeface="Arial Narrow" panose="020B0606020202030204" pitchFamily="34" charset="0"/>
              </a:rPr>
              <a:t>Confused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latin typeface="Arial Narrow" panose="020B0606020202030204" pitchFamily="34" charset="0"/>
              </a:rPr>
              <a:t>Agitated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latin typeface="Arial Narrow" panose="020B0606020202030204" pitchFamily="34" charset="0"/>
              </a:rPr>
              <a:t>Stay very sedated but breathing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latin typeface="Arial Narrow" panose="020B0606020202030204" pitchFamily="34" charset="0"/>
              </a:rPr>
              <a:t>Anger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latin typeface="Arial Narrow" panose="020B0606020202030204" pitchFamily="34" charset="0"/>
              </a:rPr>
              <a:t>Embarrassment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latin typeface="Arial Narrow" panose="020B0606020202030204" pitchFamily="34" charset="0"/>
              </a:rPr>
              <a:t>Frustration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latin typeface="Arial Narrow" panose="020B0606020202030204" pitchFamily="34" charset="0"/>
              </a:rPr>
              <a:t>Sadness</a:t>
            </a:r>
          </a:p>
          <a:p>
            <a:pPr algn="ctr"/>
            <a:r>
              <a:rPr lang="en-US" sz="2400" dirty="0">
                <a:latin typeface="Arial Narrow" panose="020B0606020202030204" pitchFamily="34" charset="0"/>
              </a:rPr>
              <a:t>**You cannot harm someone by administering naloxone. In many cases, </a:t>
            </a:r>
            <a:r>
              <a:rPr lang="en-US" sz="2400" b="1" dirty="0">
                <a:latin typeface="Arial Narrow" panose="020B0606020202030204" pitchFamily="34" charset="0"/>
              </a:rPr>
              <a:t>you can save their life!!</a:t>
            </a:r>
            <a:endParaRPr lang="en-US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79021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4549</TotalTime>
  <Words>801</Words>
  <Application>Microsoft Office PowerPoint</Application>
  <PresentationFormat>Widescreen</PresentationFormat>
  <Paragraphs>109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Arial Narrow</vt:lpstr>
      <vt:lpstr>Calibri</vt:lpstr>
      <vt:lpstr>Calibri Light</vt:lpstr>
      <vt:lpstr>Wingdings</vt:lpstr>
      <vt:lpstr>Wingdings 2</vt:lpstr>
      <vt:lpstr>Retrospect</vt:lpstr>
      <vt:lpstr>HOW TO USE NALOXONE</vt:lpstr>
      <vt:lpstr>Why are People Dying from Opioids?</vt:lpstr>
      <vt:lpstr>PowerPoint Presentation</vt:lpstr>
      <vt:lpstr>North Dakota Law </vt:lpstr>
      <vt:lpstr>North Dakota Law</vt:lpstr>
      <vt:lpstr>Naloxone Availability In Walsh County</vt:lpstr>
      <vt:lpstr>Naloxone is effective when…</vt:lpstr>
      <vt:lpstr>PowerPoint Presentation</vt:lpstr>
      <vt:lpstr>How Will The Victim React?</vt:lpstr>
      <vt:lpstr>PowerPoint Presentation</vt:lpstr>
      <vt:lpstr>What Does an Overdose Look Like?</vt:lpstr>
      <vt:lpstr>Types of Administration</vt:lpstr>
      <vt:lpstr>PRIOR TO NALOXONE  Administration</vt:lpstr>
      <vt:lpstr>Rescue Breaths</vt:lpstr>
      <vt:lpstr>PowerPoint Presentation</vt:lpstr>
      <vt:lpstr>Narcan® Nasal Product</vt:lpstr>
      <vt:lpstr>Administer Narcan®</vt:lpstr>
      <vt:lpstr>PowerPoint Presentation</vt:lpstr>
      <vt:lpstr>Medication Storage</vt:lpstr>
      <vt:lpstr>Naloxone Administration Trainings available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naloxone</dc:title>
  <dc:creator>Sean O'Donnell</dc:creator>
  <cp:keywords>OverdosePrevention;EvzioTraining;narcanTraining</cp:keywords>
  <cp:lastModifiedBy>Steinert, Amy</cp:lastModifiedBy>
  <cp:revision>130</cp:revision>
  <cp:lastPrinted>2019-02-13T21:03:59Z</cp:lastPrinted>
  <dcterms:created xsi:type="dcterms:W3CDTF">2016-12-19T20:49:16Z</dcterms:created>
  <dcterms:modified xsi:type="dcterms:W3CDTF">2019-04-25T16:15:40Z</dcterms:modified>
</cp:coreProperties>
</file>